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8" r:id="rId4"/>
    <p:sldId id="259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7"/>
  </p:normalViewPr>
  <p:slideViewPr>
    <p:cSldViewPr snapToGrid="0" snapToObjects="1">
      <p:cViewPr varScale="1">
        <p:scale>
          <a:sx n="109" d="100"/>
          <a:sy n="109" d="100"/>
        </p:scale>
        <p:origin x="19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f.sharepoint.com/sites/PHYSXOutreach/Shared%20Documents/Evaluation/GravWaves/All%20GW%20Evaluation%20with%20char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Science</a:t>
            </a:r>
            <a:r>
              <a:rPr lang="en-US" baseline="0"/>
              <a:t> Capital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'Science Capital'!$C$1:$G$1</c:f>
              <c:strCache>
                <c:ptCount val="5"/>
                <c:pt idx="0">
                  <c:v>Science is important but not for me</c:v>
                </c:pt>
                <c:pt idx="1">
                  <c:v>Science is important and is relevant to my life</c:v>
                </c:pt>
                <c:pt idx="2">
                  <c:v>Science is something I would like to pursue a career in</c:v>
                </c:pt>
                <c:pt idx="3">
                  <c:v>Science is something I discuss with friends or family</c:v>
                </c:pt>
                <c:pt idx="4">
                  <c:v>Science is not important to me</c:v>
                </c:pt>
              </c:strCache>
            </c:strRef>
          </c:cat>
          <c:val>
            <c:numRef>
              <c:f>'Science Capital'!$C$128:$G$128</c:f>
              <c:numCache>
                <c:formatCode>General</c:formatCode>
                <c:ptCount val="5"/>
                <c:pt idx="0">
                  <c:v>38</c:v>
                </c:pt>
                <c:pt idx="1">
                  <c:v>146</c:v>
                </c:pt>
                <c:pt idx="2">
                  <c:v>119</c:v>
                </c:pt>
                <c:pt idx="3">
                  <c:v>75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1-0244-9E8E-BDE979CCE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970879"/>
        <c:axId val="93972559"/>
      </c:barChart>
      <c:catAx>
        <c:axId val="93970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72559"/>
        <c:crosses val="autoZero"/>
        <c:auto val="1"/>
        <c:lblAlgn val="ctr"/>
        <c:lblOffset val="100"/>
        <c:noMultiLvlLbl val="0"/>
      </c:catAx>
      <c:valAx>
        <c:axId val="93972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70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Gravitational</a:t>
            </a:r>
            <a:r>
              <a:rPr lang="en-US" baseline="0"/>
              <a:t> </a:t>
            </a:r>
            <a:r>
              <a:rPr lang="en-US"/>
              <a:t>Waves</a:t>
            </a:r>
            <a:r>
              <a:rPr lang="en-US" baseline="0"/>
              <a:t> Capital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'Science Capital'!$I$1:$N$1</c:f>
              <c:strCache>
                <c:ptCount val="6"/>
                <c:pt idx="0">
                  <c:v>I have heard of them, but don't really understand them</c:v>
                </c:pt>
                <c:pt idx="1">
                  <c:v>I often read about them in magazines, online etc.</c:v>
                </c:pt>
                <c:pt idx="2">
                  <c:v>,I have learned about them in school, but not thought about them otherwise</c:v>
                </c:pt>
                <c:pt idx="3">
                  <c:v>I was aware of them in the news, but haven't thought about them since</c:v>
                </c:pt>
                <c:pt idx="4">
                  <c:v>I have not heard of them</c:v>
                </c:pt>
                <c:pt idx="5">
                  <c:v>I often discuss them with friends and/or family</c:v>
                </c:pt>
              </c:strCache>
            </c:strRef>
          </c:cat>
          <c:val>
            <c:numRef>
              <c:f>'Science Capital'!$I$128:$N$128</c:f>
              <c:numCache>
                <c:formatCode>General</c:formatCode>
                <c:ptCount val="6"/>
                <c:pt idx="0">
                  <c:v>73</c:v>
                </c:pt>
                <c:pt idx="1">
                  <c:v>27</c:v>
                </c:pt>
                <c:pt idx="2">
                  <c:v>15</c:v>
                </c:pt>
                <c:pt idx="3">
                  <c:v>59</c:v>
                </c:pt>
                <c:pt idx="4">
                  <c:v>38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8E-E747-81BA-010D656614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970879"/>
        <c:axId val="93972559"/>
      </c:barChart>
      <c:catAx>
        <c:axId val="93970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72559"/>
        <c:crosses val="autoZero"/>
        <c:auto val="1"/>
        <c:lblAlgn val="ctr"/>
        <c:lblOffset val="100"/>
        <c:noMultiLvlLbl val="0"/>
      </c:catAx>
      <c:valAx>
        <c:axId val="93972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70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Was</a:t>
            </a:r>
            <a:r>
              <a:rPr lang="en-US" baseline="0"/>
              <a:t> the workshop pitched at the right level?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Engagement!$C$1</c:f>
              <c:strCache>
                <c:ptCount val="1"/>
                <c:pt idx="0">
                  <c:v>Much too hard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Engagement!$C$206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B-B648-88E2-921D1706D9E0}"/>
            </c:ext>
          </c:extLst>
        </c:ser>
        <c:ser>
          <c:idx val="1"/>
          <c:order val="1"/>
          <c:tx>
            <c:strRef>
              <c:f>Engagement!$D$1</c:f>
              <c:strCache>
                <c:ptCount val="1"/>
                <c:pt idx="0">
                  <c:v>A bit too hard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Engagement!$D$206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FB-B648-88E2-921D1706D9E0}"/>
            </c:ext>
          </c:extLst>
        </c:ser>
        <c:ser>
          <c:idx val="2"/>
          <c:order val="2"/>
          <c:tx>
            <c:strRef>
              <c:f>Engagement!$E$1</c:f>
              <c:strCache>
                <c:ptCount val="1"/>
                <c:pt idx="0">
                  <c:v>About right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Engagement!$E$206</c:f>
              <c:numCache>
                <c:formatCode>General</c:formatCode>
                <c:ptCount val="1"/>
                <c:pt idx="0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B-B648-88E2-921D1706D9E0}"/>
            </c:ext>
          </c:extLst>
        </c:ser>
        <c:ser>
          <c:idx val="3"/>
          <c:order val="3"/>
          <c:tx>
            <c:strRef>
              <c:f>Engagement!$F$1</c:f>
              <c:strCache>
                <c:ptCount val="1"/>
                <c:pt idx="0">
                  <c:v>A bit too easy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Engagement!$F$206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FB-B648-88E2-921D1706D9E0}"/>
            </c:ext>
          </c:extLst>
        </c:ser>
        <c:ser>
          <c:idx val="4"/>
          <c:order val="4"/>
          <c:tx>
            <c:strRef>
              <c:f>Engagement!$G$1</c:f>
              <c:strCache>
                <c:ptCount val="1"/>
                <c:pt idx="0">
                  <c:v>Much too easy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Engagement!$G$206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FB-B648-88E2-921D1706D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061839"/>
        <c:axId val="118853071"/>
      </c:barChart>
      <c:catAx>
        <c:axId val="119061839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53071"/>
        <c:crosses val="autoZero"/>
        <c:auto val="1"/>
        <c:lblAlgn val="ctr"/>
        <c:lblOffset val="100"/>
        <c:noMultiLvlLbl val="0"/>
      </c:catAx>
      <c:valAx>
        <c:axId val="118853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061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Did you feel involved in the workshop?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Engagement!$I$1</c:f>
              <c:strCache>
                <c:ptCount val="1"/>
                <c:pt idx="0">
                  <c:v>Very involved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Engagement!$I$206</c:f>
              <c:numCache>
                <c:formatCode>General</c:formatCode>
                <c:ptCount val="1"/>
                <c:pt idx="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2-5045-BACA-CEB45DF8023E}"/>
            </c:ext>
          </c:extLst>
        </c:ser>
        <c:ser>
          <c:idx val="1"/>
          <c:order val="1"/>
          <c:tx>
            <c:strRef>
              <c:f>Engagement!$J$1</c:f>
              <c:strCache>
                <c:ptCount val="1"/>
                <c:pt idx="0">
                  <c:v>A little involved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Engagement!$J$206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D2-5045-BACA-CEB45DF8023E}"/>
            </c:ext>
          </c:extLst>
        </c:ser>
        <c:ser>
          <c:idx val="2"/>
          <c:order val="2"/>
          <c:tx>
            <c:strRef>
              <c:f>Engagement!$K$1</c:f>
              <c:strCache>
                <c:ptCount val="1"/>
                <c:pt idx="0">
                  <c:v>Not at all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Engagement!$K$206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D2-5045-BACA-CEB45DF80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043951"/>
        <c:axId val="93953007"/>
      </c:barChart>
      <c:catAx>
        <c:axId val="116043951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53007"/>
        <c:crosses val="autoZero"/>
        <c:auto val="1"/>
        <c:lblAlgn val="ctr"/>
        <c:lblOffset val="100"/>
        <c:noMultiLvlLbl val="0"/>
      </c:catAx>
      <c:valAx>
        <c:axId val="93953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43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well do you think you understand gravitational waves?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Pre-workshop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1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</c:numLit>
          </c:cat>
          <c:val>
            <c:numRef>
              <c:f>Relevance!$J$200:$S$200</c:f>
              <c:numCache>
                <c:formatCode>General</c:formatCode>
                <c:ptCount val="10"/>
                <c:pt idx="0">
                  <c:v>29</c:v>
                </c:pt>
                <c:pt idx="1">
                  <c:v>40</c:v>
                </c:pt>
                <c:pt idx="2">
                  <c:v>47</c:v>
                </c:pt>
                <c:pt idx="3">
                  <c:v>46</c:v>
                </c:pt>
                <c:pt idx="4">
                  <c:v>19</c:v>
                </c:pt>
                <c:pt idx="5">
                  <c:v>25</c:v>
                </c:pt>
                <c:pt idx="6">
                  <c:v>10</c:v>
                </c:pt>
                <c:pt idx="7">
                  <c:v>4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E9-7F44-B014-5DF3DFC12312}"/>
            </c:ext>
          </c:extLst>
        </c:ser>
        <c:ser>
          <c:idx val="1"/>
          <c:order val="1"/>
          <c:tx>
            <c:v>Post-workshop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1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</c:numLit>
          </c:cat>
          <c:val>
            <c:numRef>
              <c:f>Relevance!$AA$200:$AJ$200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10</c:v>
                </c:pt>
                <c:pt idx="3">
                  <c:v>21</c:v>
                </c:pt>
                <c:pt idx="4">
                  <c:v>35</c:v>
                </c:pt>
                <c:pt idx="5">
                  <c:v>51</c:v>
                </c:pt>
                <c:pt idx="6">
                  <c:v>59</c:v>
                </c:pt>
                <c:pt idx="7">
                  <c:v>39</c:v>
                </c:pt>
                <c:pt idx="8">
                  <c:v>16</c:v>
                </c:pt>
                <c:pt idx="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E9-7F44-B014-5DF3DFC12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416367"/>
        <c:axId val="125572287"/>
      </c:lineChart>
      <c:catAx>
        <c:axId val="11841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2287"/>
        <c:crosses val="autoZero"/>
        <c:auto val="1"/>
        <c:lblAlgn val="ctr"/>
        <c:lblOffset val="100"/>
        <c:noMultiLvlLbl val="0"/>
      </c:catAx>
      <c:valAx>
        <c:axId val="125572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1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relevant do you think what you learn in A-level physics is to understanding gravitational waves and their detection?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Pre-workshop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Lit>
              <c:ptCount val="5"/>
              <c:pt idx="0">
                <c:v>Not at all</c:v>
              </c:pt>
              <c:pt idx="1">
                <c:v> Fairly irrelevant</c:v>
              </c:pt>
              <c:pt idx="2">
                <c:v> Not sure</c:v>
              </c:pt>
              <c:pt idx="3">
                <c:v> Fairly relevant</c:v>
              </c:pt>
              <c:pt idx="4">
                <c:v> Very Relevant</c:v>
              </c:pt>
            </c:strLit>
          </c:cat>
          <c:val>
            <c:numRef>
              <c:f>Relevance!$C$200:$G$200</c:f>
              <c:numCache>
                <c:formatCode>General</c:formatCode>
                <c:ptCount val="5"/>
                <c:pt idx="0">
                  <c:v>2</c:v>
                </c:pt>
                <c:pt idx="1">
                  <c:v>25</c:v>
                </c:pt>
                <c:pt idx="2">
                  <c:v>128</c:v>
                </c:pt>
                <c:pt idx="3">
                  <c:v>81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DD-674D-84F3-6AA3D0C05CFC}"/>
            </c:ext>
          </c:extLst>
        </c:ser>
        <c:ser>
          <c:idx val="1"/>
          <c:order val="1"/>
          <c:tx>
            <c:v>Post-workshop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Relevance!$T$200:$X$200</c:f>
              <c:numCache>
                <c:formatCode>General</c:formatCode>
                <c:ptCount val="5"/>
                <c:pt idx="0">
                  <c:v>1</c:v>
                </c:pt>
                <c:pt idx="1">
                  <c:v>23</c:v>
                </c:pt>
                <c:pt idx="2">
                  <c:v>67</c:v>
                </c:pt>
                <c:pt idx="3">
                  <c:v>130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DD-674D-84F3-6AA3D0C05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11103"/>
        <c:axId val="122732575"/>
      </c:lineChart>
      <c:catAx>
        <c:axId val="127011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32575"/>
        <c:crosses val="autoZero"/>
        <c:auto val="1"/>
        <c:lblAlgn val="ctr"/>
        <c:lblOffset val="100"/>
        <c:noMultiLvlLbl val="0"/>
      </c:catAx>
      <c:valAx>
        <c:axId val="12273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11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well do you think you understand gravitational waves?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Post - Pre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Lit>
              <c:formatCode>General</c:formatCode>
              <c:ptCount val="14"/>
              <c:pt idx="0">
                <c:v>-3</c:v>
              </c:pt>
              <c:pt idx="1">
                <c:v>-2</c:v>
              </c:pt>
              <c:pt idx="2">
                <c:v>-1</c:v>
              </c:pt>
              <c:pt idx="3">
                <c:v>0</c:v>
              </c:pt>
              <c:pt idx="4">
                <c:v>1</c:v>
              </c:pt>
              <c:pt idx="5">
                <c:v>2</c:v>
              </c:pt>
              <c:pt idx="6">
                <c:v>3</c:v>
              </c:pt>
              <c:pt idx="7">
                <c:v>4</c:v>
              </c:pt>
              <c:pt idx="8">
                <c:v>5</c:v>
              </c:pt>
              <c:pt idx="9">
                <c:v>6</c:v>
              </c:pt>
              <c:pt idx="10">
                <c:v>7</c:v>
              </c:pt>
              <c:pt idx="11">
                <c:v>8</c:v>
              </c:pt>
              <c:pt idx="12">
                <c:v>9</c:v>
              </c:pt>
              <c:pt idx="13">
                <c:v>10</c:v>
              </c:pt>
            </c:numLit>
          </c:cat>
          <c:val>
            <c:numRef>
              <c:f>Relevance!$AL$200:$AX$200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13</c:v>
                </c:pt>
                <c:pt idx="4">
                  <c:v>16</c:v>
                </c:pt>
                <c:pt idx="5">
                  <c:v>22</c:v>
                </c:pt>
                <c:pt idx="6">
                  <c:v>16</c:v>
                </c:pt>
                <c:pt idx="7">
                  <c:v>8</c:v>
                </c:pt>
                <c:pt idx="8">
                  <c:v>2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8-8B4B-84CF-90482C00C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416367"/>
        <c:axId val="125572287"/>
      </c:lineChart>
      <c:catAx>
        <c:axId val="11841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2287"/>
        <c:crosses val="autoZero"/>
        <c:auto val="1"/>
        <c:lblAlgn val="ctr"/>
        <c:lblOffset val="100"/>
        <c:noMultiLvlLbl val="0"/>
      </c:catAx>
      <c:valAx>
        <c:axId val="125572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1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relevant do you think what you learn in A-level physics is to understanding gravitational waves and their detection?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Relevance!$B$204</c:f>
              <c:strCache>
                <c:ptCount val="1"/>
                <c:pt idx="0">
                  <c:v>Decreased relevance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Relevance!$B$205:$B$209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8-9143-A798-FAA619AF525A}"/>
            </c:ext>
          </c:extLst>
        </c:ser>
        <c:ser>
          <c:idx val="3"/>
          <c:order val="3"/>
          <c:tx>
            <c:strRef>
              <c:f>Relevance!$C$204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rgbClr val="00B0F0">
                <a:alpha val="75000"/>
              </a:srgbClr>
            </a:solidFill>
            <a:ln>
              <a:noFill/>
            </a:ln>
            <a:effectLst/>
          </c:spPr>
          <c:invertIfNegative val="0"/>
          <c:val>
            <c:numRef>
              <c:f>Relevance!$C$205:$C$209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13</c:v>
                </c:pt>
                <c:pt idx="3">
                  <c:v>19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98-9143-A798-FAA619AF525A}"/>
            </c:ext>
          </c:extLst>
        </c:ser>
        <c:ser>
          <c:idx val="4"/>
          <c:order val="4"/>
          <c:tx>
            <c:strRef>
              <c:f>Relevance!$D$204</c:f>
              <c:strCache>
                <c:ptCount val="1"/>
                <c:pt idx="0">
                  <c:v>Increased relevance</c:v>
                </c:pt>
              </c:strCache>
            </c:strRef>
          </c:tx>
          <c:spPr>
            <a:solidFill>
              <a:srgbClr val="92D050">
                <a:alpha val="75000"/>
              </a:srgbClr>
            </a:solidFill>
            <a:ln>
              <a:noFill/>
            </a:ln>
            <a:effectLst/>
          </c:spPr>
          <c:invertIfNegative val="0"/>
          <c:val>
            <c:numRef>
              <c:f>Relevance!$D$205:$D$209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98-9143-A798-FAA619AF5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007295"/>
        <c:axId val="151757775"/>
      </c:barChart>
      <c:lineChart>
        <c:grouping val="standard"/>
        <c:varyColors val="0"/>
        <c:ser>
          <c:idx val="0"/>
          <c:order val="0"/>
          <c:tx>
            <c:v>Pre-workshop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Lit>
              <c:ptCount val="5"/>
              <c:pt idx="0">
                <c:v>Not at all</c:v>
              </c:pt>
              <c:pt idx="1">
                <c:v> Fairly irrelevant</c:v>
              </c:pt>
              <c:pt idx="2">
                <c:v> Not sure</c:v>
              </c:pt>
              <c:pt idx="3">
                <c:v> Fairly relevant</c:v>
              </c:pt>
              <c:pt idx="4">
                <c:v> Very Relevant</c:v>
              </c:pt>
            </c:strLit>
          </c:cat>
          <c:val>
            <c:numRef>
              <c:f>Relevance!$C$200:$G$200</c:f>
              <c:numCache>
                <c:formatCode>General</c:formatCode>
                <c:ptCount val="5"/>
                <c:pt idx="0">
                  <c:v>2</c:v>
                </c:pt>
                <c:pt idx="1">
                  <c:v>25</c:v>
                </c:pt>
                <c:pt idx="2">
                  <c:v>128</c:v>
                </c:pt>
                <c:pt idx="3">
                  <c:v>81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498-9143-A798-FAA619AF525A}"/>
            </c:ext>
          </c:extLst>
        </c:ser>
        <c:ser>
          <c:idx val="1"/>
          <c:order val="1"/>
          <c:tx>
            <c:v>Post-workshop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Relevance!$T$200:$X$200</c:f>
              <c:numCache>
                <c:formatCode>General</c:formatCode>
                <c:ptCount val="5"/>
                <c:pt idx="0">
                  <c:v>1</c:v>
                </c:pt>
                <c:pt idx="1">
                  <c:v>23</c:v>
                </c:pt>
                <c:pt idx="2">
                  <c:v>67</c:v>
                </c:pt>
                <c:pt idx="3">
                  <c:v>130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498-9143-A798-FAA619AF5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011103"/>
        <c:axId val="122732575"/>
      </c:lineChart>
      <c:catAx>
        <c:axId val="127011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32575"/>
        <c:crosses val="autoZero"/>
        <c:auto val="1"/>
        <c:lblAlgn val="ctr"/>
        <c:lblOffset val="100"/>
        <c:noMultiLvlLbl val="0"/>
      </c:catAx>
      <c:valAx>
        <c:axId val="12273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# respondents (pre/post)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11103"/>
        <c:crosses val="autoZero"/>
        <c:crossBetween val="between"/>
      </c:valAx>
      <c:valAx>
        <c:axId val="15175777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</a:t>
                </a:r>
                <a:r>
                  <a:rPr lang="en-US" baseline="0"/>
                  <a:t> respondents (change)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07295"/>
        <c:crosses val="max"/>
        <c:crossBetween val="between"/>
      </c:valAx>
      <c:catAx>
        <c:axId val="135007295"/>
        <c:scaling>
          <c:orientation val="minMax"/>
        </c:scaling>
        <c:delete val="1"/>
        <c:axPos val="b"/>
        <c:majorTickMark val="out"/>
        <c:minorTickMark val="none"/>
        <c:tickLblPos val="nextTo"/>
        <c:crossAx val="1517577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Enjoy/Interesting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Enjoy Most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'Most interesting'!$B$1:$G$1</c:f>
              <c:strCache>
                <c:ptCount val="6"/>
                <c:pt idx="0">
                  <c:v>Practical</c:v>
                </c:pt>
                <c:pt idx="1">
                  <c:v>Seismic Isolation</c:v>
                </c:pt>
                <c:pt idx="2">
                  <c:v>Microwave Interferometer</c:v>
                </c:pt>
                <c:pt idx="3">
                  <c:v>Data analysis</c:v>
                </c:pt>
                <c:pt idx="4">
                  <c:v>Talk/Pres</c:v>
                </c:pt>
                <c:pt idx="5">
                  <c:v>Everything</c:v>
                </c:pt>
              </c:strCache>
            </c:strRef>
          </c:cat>
          <c:val>
            <c:numRef>
              <c:f>'Enjoy the most'!$B$141:$G$141</c:f>
              <c:numCache>
                <c:formatCode>General</c:formatCode>
                <c:ptCount val="6"/>
                <c:pt idx="0">
                  <c:v>57</c:v>
                </c:pt>
                <c:pt idx="1">
                  <c:v>12.5</c:v>
                </c:pt>
                <c:pt idx="2">
                  <c:v>15</c:v>
                </c:pt>
                <c:pt idx="3">
                  <c:v>21</c:v>
                </c:pt>
                <c:pt idx="4">
                  <c:v>24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6E-9244-8CCA-7FBBF1387D28}"/>
            </c:ext>
          </c:extLst>
        </c:ser>
        <c:ser>
          <c:idx val="1"/>
          <c:order val="1"/>
          <c:tx>
            <c:v>Enjoy Least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'Most interesting'!$B$1:$G$1</c:f>
              <c:strCache>
                <c:ptCount val="6"/>
                <c:pt idx="0">
                  <c:v>Practical</c:v>
                </c:pt>
                <c:pt idx="1">
                  <c:v>Seismic Isolation</c:v>
                </c:pt>
                <c:pt idx="2">
                  <c:v>Microwave Interferometer</c:v>
                </c:pt>
                <c:pt idx="3">
                  <c:v>Data analysis</c:v>
                </c:pt>
                <c:pt idx="4">
                  <c:v>Talk/Pres</c:v>
                </c:pt>
                <c:pt idx="5">
                  <c:v>Everything</c:v>
                </c:pt>
              </c:strCache>
            </c:strRef>
          </c:cat>
          <c:val>
            <c:numRef>
              <c:f>'Enjoy the least'!$B$102:$G$102</c:f>
              <c:numCache>
                <c:formatCode>General</c:formatCode>
                <c:ptCount val="6"/>
                <c:pt idx="0">
                  <c:v>10</c:v>
                </c:pt>
                <c:pt idx="1">
                  <c:v>9</c:v>
                </c:pt>
                <c:pt idx="2">
                  <c:v>7</c:v>
                </c:pt>
                <c:pt idx="3">
                  <c:v>34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6E-9244-8CCA-7FBBF1387D28}"/>
            </c:ext>
          </c:extLst>
        </c:ser>
        <c:ser>
          <c:idx val="2"/>
          <c:order val="2"/>
          <c:tx>
            <c:v>Most Interesting</c:v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'Most interesting'!$B$1:$G$1</c:f>
              <c:strCache>
                <c:ptCount val="6"/>
                <c:pt idx="0">
                  <c:v>Practical</c:v>
                </c:pt>
                <c:pt idx="1">
                  <c:v>Seismic Isolation</c:v>
                </c:pt>
                <c:pt idx="2">
                  <c:v>Microwave Interferometer</c:v>
                </c:pt>
                <c:pt idx="3">
                  <c:v>Data analysis</c:v>
                </c:pt>
                <c:pt idx="4">
                  <c:v>Talk/Pres</c:v>
                </c:pt>
                <c:pt idx="5">
                  <c:v>Everything</c:v>
                </c:pt>
              </c:strCache>
            </c:strRef>
          </c:cat>
          <c:val>
            <c:numRef>
              <c:f>'Most interesting'!$B$133:$G$133</c:f>
              <c:numCache>
                <c:formatCode>General</c:formatCode>
                <c:ptCount val="6"/>
                <c:pt idx="0">
                  <c:v>18</c:v>
                </c:pt>
                <c:pt idx="1">
                  <c:v>12</c:v>
                </c:pt>
                <c:pt idx="2">
                  <c:v>16</c:v>
                </c:pt>
                <c:pt idx="3">
                  <c:v>18</c:v>
                </c:pt>
                <c:pt idx="4">
                  <c:v>53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6E-9244-8CCA-7FBBF1387D28}"/>
            </c:ext>
          </c:extLst>
        </c:ser>
        <c:ser>
          <c:idx val="3"/>
          <c:order val="3"/>
          <c:tx>
            <c:v>Least Interesting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'Most interesting'!$B$1:$G$1</c:f>
              <c:strCache>
                <c:ptCount val="6"/>
                <c:pt idx="0">
                  <c:v>Practical</c:v>
                </c:pt>
                <c:pt idx="1">
                  <c:v>Seismic Isolation</c:v>
                </c:pt>
                <c:pt idx="2">
                  <c:v>Microwave Interferometer</c:v>
                </c:pt>
                <c:pt idx="3">
                  <c:v>Data analysis</c:v>
                </c:pt>
                <c:pt idx="4">
                  <c:v>Talk/Pres</c:v>
                </c:pt>
                <c:pt idx="5">
                  <c:v>Everything</c:v>
                </c:pt>
              </c:strCache>
            </c:strRef>
          </c:cat>
          <c:val>
            <c:numRef>
              <c:f>'Least interesting'!$B$78:$G$78</c:f>
              <c:numCache>
                <c:formatCode>General</c:formatCode>
                <c:ptCount val="6"/>
                <c:pt idx="0">
                  <c:v>10</c:v>
                </c:pt>
                <c:pt idx="1">
                  <c:v>6</c:v>
                </c:pt>
                <c:pt idx="2">
                  <c:v>5</c:v>
                </c:pt>
                <c:pt idx="3">
                  <c:v>22</c:v>
                </c:pt>
                <c:pt idx="4">
                  <c:v>10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6E-9244-8CCA-7FBBF1387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9555567"/>
        <c:axId val="231750495"/>
      </c:barChart>
      <c:catAx>
        <c:axId val="22955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750495"/>
        <c:crosses val="autoZero"/>
        <c:auto val="1"/>
        <c:lblAlgn val="ctr"/>
        <c:lblOffset val="100"/>
        <c:noMultiLvlLbl val="0"/>
      </c:catAx>
      <c:valAx>
        <c:axId val="23175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555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0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3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6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8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3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7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A791B-7124-2E4B-A430-0D1D6A6353AB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9B568-66EE-D546-A5C9-7C718F0B3B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ack Hole Merger Simulation dark.png">
            <a:extLst>
              <a:ext uri="{FF2B5EF4-FFF2-40B4-BE49-F238E27FC236}">
                <a16:creationId xmlns:a16="http://schemas.microsoft.com/office/drawing/2014/main" id="{3A0B5EC6-5404-D04A-8C43-7A9473105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4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4AB49-03B1-5840-A6DE-4AAC07D4D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cutting-edge research more relevant to students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95D05-4D39-EA4A-9FC2-FCB0846B36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 North</a:t>
            </a:r>
          </a:p>
          <a:p>
            <a:endParaRPr lang="en-US" dirty="0"/>
          </a:p>
          <a:p>
            <a:r>
              <a:rPr lang="en-US" dirty="0"/>
              <a:t>Cardiff University School of Physics and Astronomy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EA73E-D392-C442-8F9E-286086EE8C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803013" y="298242"/>
            <a:ext cx="1081072" cy="1081072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1EF45-5400-7E4C-AC80-6B8594A66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5" y="395294"/>
            <a:ext cx="2094007" cy="886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D4FAD-8E58-1540-8351-4FD43D1E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37" y="298243"/>
            <a:ext cx="4125145" cy="900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CDEBD-F2A8-A041-96BA-CC378EFEE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8" y="236684"/>
            <a:ext cx="1464554" cy="1204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C8E34-DBE0-A647-B2BF-CF2A9A39E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558" y="395294"/>
            <a:ext cx="967478" cy="10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19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EFC5-411C-3D4F-9711-08EB6027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relevance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3EDD997-4B9D-A349-A7F0-439554B31E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680120"/>
              </p:ext>
            </p:extLst>
          </p:nvPr>
        </p:nvGraphicFramePr>
        <p:xfrm>
          <a:off x="323596" y="2041906"/>
          <a:ext cx="5702300" cy="342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DD3A61-E2CB-4B47-8DC5-E232551BC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437674"/>
              </p:ext>
            </p:extLst>
          </p:nvPr>
        </p:nvGraphicFramePr>
        <p:xfrm>
          <a:off x="6025896" y="2054606"/>
          <a:ext cx="5702300" cy="342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275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48CC-0CE7-D946-B398-AF5386D0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374269"/>
            <a:ext cx="10515600" cy="1325563"/>
          </a:xfrm>
        </p:spPr>
        <p:txBody>
          <a:bodyPr/>
          <a:lstStyle/>
          <a:p>
            <a:r>
              <a:rPr lang="en-US" dirty="0"/>
              <a:t>Results - Change in relevance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DD9E52D-5C75-5441-81CC-FC26B0E9EB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419296"/>
              </p:ext>
            </p:extLst>
          </p:nvPr>
        </p:nvGraphicFramePr>
        <p:xfrm>
          <a:off x="161543" y="2340610"/>
          <a:ext cx="5563023" cy="3337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AD78702-A483-094E-9DEA-D307507E91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078158"/>
              </p:ext>
            </p:extLst>
          </p:nvPr>
        </p:nvGraphicFramePr>
        <p:xfrm>
          <a:off x="6443471" y="2340610"/>
          <a:ext cx="5563023" cy="3337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1479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BE30-FA3B-954A-9FB1-6F2E1D4D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enjoyment/interest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81E0C6E-C561-284F-A3B2-4A970F8229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485917"/>
              </p:ext>
            </p:extLst>
          </p:nvPr>
        </p:nvGraphicFramePr>
        <p:xfrm>
          <a:off x="2004646" y="2127737"/>
          <a:ext cx="7244862" cy="434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828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F696-6AE2-B44C-927A-919013C9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 in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A2A0-5C3A-AD49-88AA-4482074BF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Predicted by Einstein in 1916 in General Relativity</a:t>
            </a:r>
          </a:p>
          <a:p>
            <a:r>
              <a:rPr lang="en-US" dirty="0"/>
              <a:t>Directly detected in 2015 by LIGO </a:t>
            </a:r>
            <a:r>
              <a:rPr lang="en-US" dirty="0" err="1"/>
              <a:t>eperiment</a:t>
            </a:r>
            <a:endParaRPr lang="en-US" dirty="0"/>
          </a:p>
          <a:p>
            <a:r>
              <a:rPr lang="en-US" dirty="0"/>
              <a:t>Topical, but often inaccessible</a:t>
            </a:r>
          </a:p>
          <a:p>
            <a:r>
              <a:rPr lang="en-US" dirty="0"/>
              <a:t>Extreme physics and numbers</a:t>
            </a:r>
          </a:p>
          <a:p>
            <a:r>
              <a:rPr lang="en-US" dirty="0"/>
              <a:t>Not explicitly on school syllabus</a:t>
            </a:r>
          </a:p>
          <a:p>
            <a:r>
              <a:rPr lang="en-US" dirty="0"/>
              <a:t>But basic concepts are:</a:t>
            </a:r>
          </a:p>
          <a:p>
            <a:pPr lvl="1"/>
            <a:r>
              <a:rPr lang="en-US" dirty="0"/>
              <a:t>Waves</a:t>
            </a:r>
          </a:p>
          <a:p>
            <a:pPr lvl="1"/>
            <a:r>
              <a:rPr lang="en-US" dirty="0"/>
              <a:t>Interference</a:t>
            </a:r>
          </a:p>
          <a:p>
            <a:pPr lvl="1"/>
            <a:r>
              <a:rPr lang="en-US" dirty="0"/>
              <a:t>Resonance</a:t>
            </a:r>
          </a:p>
          <a:p>
            <a:pPr lvl="1"/>
            <a:r>
              <a:rPr lang="en-US" dirty="0"/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41861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6EC45-EC08-5147-852F-B010E3EB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8F9B4-1EA1-2C44-90F8-BD0889847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A-level Physics students understand gravitational waves</a:t>
            </a:r>
          </a:p>
          <a:p>
            <a:pPr lvl="1"/>
            <a:r>
              <a:rPr lang="en-US" dirty="0"/>
              <a:t>Based on previous knowledge from studies</a:t>
            </a:r>
          </a:p>
          <a:p>
            <a:pPr lvl="1"/>
            <a:r>
              <a:rPr lang="en-US" dirty="0"/>
              <a:t>Using equipment in school physics labs</a:t>
            </a:r>
          </a:p>
          <a:p>
            <a:r>
              <a:rPr lang="en-US" dirty="0"/>
              <a:t>Increase relevance of studies to gravitational waves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4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A053-A857-8242-B7D6-62B453B8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82E6-90FC-2A4D-B80E-5D0612812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to gravitational waves [15 mins]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Break into breakout groups (practical &amp; theory) [2x45 mins]</a:t>
            </a:r>
          </a:p>
          <a:p>
            <a:pPr lvl="1"/>
            <a:r>
              <a:rPr lang="en-US" dirty="0"/>
              <a:t>Groups of 4</a:t>
            </a:r>
          </a:p>
          <a:p>
            <a:pPr lvl="1"/>
            <a:r>
              <a:rPr lang="en-US" dirty="0"/>
              <a:t>Mix year 12 &amp; 13 where appropriate</a:t>
            </a:r>
          </a:p>
          <a:p>
            <a:pPr lvl="1"/>
            <a:r>
              <a:rPr lang="en-US" dirty="0"/>
              <a:t>Uses cutting-edge simulations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and future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7B521-C492-6A46-B95E-5AA33FA39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62" y="5003800"/>
            <a:ext cx="3098800" cy="130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431C3-D8AB-6F45-A39F-FCF9F2302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197" y="5003800"/>
            <a:ext cx="4864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F40F-221D-8940-AC41-6BEC8265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16235C-8713-3D4B-A0EF-B6BFA8D59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51" y="3419999"/>
            <a:ext cx="5108006" cy="342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9F518-F67D-664F-8AC0-B5A10027E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36451"/>
            <a:ext cx="5108006" cy="34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399E3-0DFD-6F4F-80B2-6AF3BB509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641" y="-1"/>
            <a:ext cx="5108008" cy="34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CEA4D2-BBFA-5040-91C7-92C1E31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93" y="0"/>
            <a:ext cx="5108006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7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3E45-9157-1246-AFE9-22557301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5552-AE27-5945-BBC6-5AE8A5503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capital</a:t>
            </a:r>
          </a:p>
          <a:p>
            <a:pPr lvl="1"/>
            <a:endParaRPr lang="en-US" dirty="0"/>
          </a:p>
          <a:p>
            <a:r>
              <a:rPr lang="en-US" dirty="0"/>
              <a:t>Post-18 intentions</a:t>
            </a:r>
          </a:p>
          <a:p>
            <a:r>
              <a:rPr lang="en-US" dirty="0"/>
              <a:t>“Gravitational waves capital”</a:t>
            </a:r>
          </a:p>
          <a:p>
            <a:r>
              <a:rPr lang="en-US" dirty="0"/>
              <a:t>How well do you think you understand gravitational waves? [1-10] </a:t>
            </a:r>
          </a:p>
          <a:p>
            <a:r>
              <a:rPr lang="en-US" dirty="0"/>
              <a:t>How relevant do you think what you learn in A-level physics is to understanding gravitational waves and their detection?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2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8DB8-260F-A947-94DD-794A9636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A7C24-85AC-3542-9261-7CC107901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 the workshop pitched at the right level?</a:t>
            </a:r>
          </a:p>
          <a:p>
            <a:r>
              <a:rPr lang="en-US" dirty="0"/>
              <a:t>Did you feel involved in the workshop?</a:t>
            </a:r>
          </a:p>
        </p:txBody>
      </p:sp>
    </p:spTree>
    <p:extLst>
      <p:ext uri="{BB962C8B-B14F-4D97-AF65-F5344CB8AC3E}">
        <p14:creationId xmlns:p14="http://schemas.microsoft.com/office/powerpoint/2010/main" val="409845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B425-32BC-DC46-893A-40A55B6D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Science/GW capital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310C002-259F-C346-9476-1708D5884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016090"/>
              </p:ext>
            </p:extLst>
          </p:nvPr>
        </p:nvGraphicFramePr>
        <p:xfrm>
          <a:off x="198119" y="1690688"/>
          <a:ext cx="5442267" cy="326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DC9F37-0012-F24F-AD0C-A6C20B4D8B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081451"/>
              </p:ext>
            </p:extLst>
          </p:nvPr>
        </p:nvGraphicFramePr>
        <p:xfrm>
          <a:off x="5856668" y="1690687"/>
          <a:ext cx="5716588" cy="342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362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FC25-83EA-F34A-8014-F8D73E81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engagement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A0A5320-34A1-8345-83E2-499FF445AD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194498"/>
              </p:ext>
            </p:extLst>
          </p:nvPr>
        </p:nvGraphicFramePr>
        <p:xfrm>
          <a:off x="215137" y="1993495"/>
          <a:ext cx="5987457" cy="359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CF32B6-C123-6541-AD51-444DF600F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488617"/>
              </p:ext>
            </p:extLst>
          </p:nvPr>
        </p:nvGraphicFramePr>
        <p:xfrm>
          <a:off x="6202595" y="2066544"/>
          <a:ext cx="5865707" cy="351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2864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310</Words>
  <Application>Microsoft Macintosh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Making cutting-edge research more relevant to students</vt:lpstr>
      <vt:lpstr>Gravitational waves in schools</vt:lpstr>
      <vt:lpstr>Workshop Objectives</vt:lpstr>
      <vt:lpstr>Workshop outline</vt:lpstr>
      <vt:lpstr>PowerPoint Presentation</vt:lpstr>
      <vt:lpstr>Pre-evaluation</vt:lpstr>
      <vt:lpstr>Post-evaluation</vt:lpstr>
      <vt:lpstr>Results – Science/GW capital</vt:lpstr>
      <vt:lpstr>Results - engagement</vt:lpstr>
      <vt:lpstr>Results - relevance</vt:lpstr>
      <vt:lpstr>Results - Change in relevance</vt:lpstr>
      <vt:lpstr>Results – enjoyment/interest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North</dc:creator>
  <cp:lastModifiedBy>Christopher North</cp:lastModifiedBy>
  <cp:revision>14</cp:revision>
  <dcterms:created xsi:type="dcterms:W3CDTF">2018-12-17T21:03:30Z</dcterms:created>
  <dcterms:modified xsi:type="dcterms:W3CDTF">2018-12-18T14:54:35Z</dcterms:modified>
</cp:coreProperties>
</file>